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98d0ce9abf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98d0ce9abf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198d0ce9abf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98d0ce9abf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98d0ce9abf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198d0ce9abf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7f246ce1a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7f246ce1a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7f246ce1a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image need to be preprocessed to a scale of 0-1. The discrimator is taking the generated image as input and compare with the real images dataset and make a final </a:t>
            </a:r>
            <a:r>
              <a:rPr lang="en-US"/>
              <a:t>division</a:t>
            </a:r>
            <a:r>
              <a:rPr lang="en-US"/>
              <a:t> of the image is real or not.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generator iterating through a number of different cycles of creating samples image updating model until it can generated image to fool the </a:t>
            </a:r>
            <a:r>
              <a:rPr lang="en-US"/>
              <a:t>discriminator</a:t>
            </a:r>
            <a:r>
              <a:rPr lang="en-US"/>
              <a:t> or human. batchnormalization to prevent number got too  big.</a:t>
            </a:r>
            <a:endParaRPr/>
          </a:p>
        </p:txBody>
      </p:sp>
      <p:sp>
        <p:nvSpPr>
          <p:cNvPr id="93" name="Google Shape;9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Generator and discriminator loss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Both starts off very high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Generator can not generate images well yet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Discriminator can not tell the difference between real and fake images yet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Generator loss is higher than the discriminator because it it harder to generate images than to discriminate fake and real images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Over time, the loss of the generator decreases and the loss of the discriminator increases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 generator is getting better at generating images and fooling the discriminator</a:t>
            </a:r>
            <a:endParaRPr/>
          </a:p>
        </p:txBody>
      </p:sp>
      <p:sp>
        <p:nvSpPr>
          <p:cNvPr id="122" name="Google Shape;12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98d0ce9abf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198d0ce9abf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198d0ce9abf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9a3be9deff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9a3be9deff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result from tensorflow with MNIST dataset. We fine tune it and run it 1000 </a:t>
            </a:r>
            <a:r>
              <a:rPr lang="en-US"/>
              <a:t>epoch. From here, w</a:t>
            </a:r>
            <a:r>
              <a:rPr lang="en-US"/>
              <a:t>e use it as our first idea and prototype for the next step. </a:t>
            </a:r>
            <a:endParaRPr/>
          </a:p>
        </p:txBody>
      </p:sp>
      <p:sp>
        <p:nvSpPr>
          <p:cNvPr id="157" name="Google Shape;157;g19a3be9deff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6fd6e78d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146fd6e78d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146fd6e78d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99719fe852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199719fe852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199719fe852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69882" y="2588281"/>
            <a:ext cx="10852237" cy="899167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101600" spcFirstLastPara="1" rIns="25400" wrap="square" tIns="3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669882" y="3566160"/>
            <a:ext cx="10852237" cy="950984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101600" spcFirstLastPara="1" rIns="76200" wrap="square" tIns="3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u="none" cap="none" strike="noStrike">
                <a:solidFill>
                  <a:schemeClr val="dk1"/>
                </a:solidFill>
              </a:defRPr>
            </a:lvl1pPr>
            <a:lvl2pPr lvl="1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">
  <p:cSld name="内容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idx="10" type="dt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669930" y="952508"/>
            <a:ext cx="10852237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1600" spcFirstLastPara="1" rIns="82550" wrap="square" tIns="0">
            <a:norm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302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3pPr>
            <a:lvl4pPr indent="-3302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4pPr>
            <a:lvl5pPr indent="-3302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末尾幻灯片">
  <p:cSld name="末尾幻灯片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2"/>
          <p:cNvSpPr txBox="1"/>
          <p:nvPr>
            <p:ph type="title"/>
          </p:nvPr>
        </p:nvSpPr>
        <p:spPr>
          <a:xfrm>
            <a:off x="669882" y="2588281"/>
            <a:ext cx="10852237" cy="899167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101600" spcFirstLastPara="1" rIns="25400" wrap="square" tIns="381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69882" y="432000"/>
            <a:ext cx="10852237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101600" spcFirstLastPara="1" rIns="76200" wrap="square" tIns="381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69882" y="1296000"/>
            <a:ext cx="10852237" cy="5041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1600" spcFirstLastPara="1" rIns="82550" wrap="square" tIns="0">
            <a:noAutofit/>
          </a:bodyPr>
          <a:lstStyle>
            <a:lvl1pPr indent="-3302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669930" y="3808730"/>
            <a:ext cx="10852237" cy="624845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101600" spcFirstLastPara="1" rIns="63500" wrap="square" tIns="3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sz="36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669925" y="4511675"/>
            <a:ext cx="10852237" cy="1077985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101600" spcFirstLastPara="1" rIns="76200" wrap="square" tIns="381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69882" y="432000"/>
            <a:ext cx="10852237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101600" spcFirstLastPara="1" rIns="76200" wrap="square" tIns="381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69930" y="1296000"/>
            <a:ext cx="5283242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1600" spcFirstLastPara="1" rIns="82550" wrap="square" tIns="0">
            <a:noAutofit/>
          </a:bodyPr>
          <a:lstStyle>
            <a:lvl1pPr indent="-3302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238877" y="1296000"/>
            <a:ext cx="5283242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1600" spcFirstLastPara="1" rIns="82550" wrap="square" tIns="0">
            <a:no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2pPr>
            <a:lvl3pPr indent="-3302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3pPr>
            <a:lvl4pPr indent="-3302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4pPr>
            <a:lvl5pPr indent="-3302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69882" y="432000"/>
            <a:ext cx="10852237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101600" spcFirstLastPara="1" rIns="76200" wrap="square" tIns="381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69930" y="1296000"/>
            <a:ext cx="5283242" cy="381003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101600" spcFirstLastPara="1" rIns="76200" wrap="square" tIns="381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 u="none" cap="none" strike="noStrik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69925" y="1789043"/>
            <a:ext cx="5283200" cy="4552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1600" spcFirstLastPara="1" rIns="82550" wrap="square" tIns="0">
            <a:noAutofit/>
          </a:bodyPr>
          <a:lstStyle>
            <a:lvl1pPr indent="-3302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235750" y="1296000"/>
            <a:ext cx="5283242" cy="381003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101600" spcFirstLastPara="1" rIns="76200" wrap="square" tIns="381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235750" y="1789043"/>
            <a:ext cx="5283242" cy="4552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1600" spcFirstLastPara="1" rIns="82550" wrap="square" tIns="0">
            <a:noAutofit/>
          </a:bodyPr>
          <a:lstStyle>
            <a:lvl1pPr indent="-3302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69882" y="432000"/>
            <a:ext cx="10852237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101600" spcFirstLastPara="1" rIns="76200" wrap="square" tIns="381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>
  <p:cSld name="图片与标题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>
            <p:ph idx="2" type="pic"/>
          </p:nvPr>
        </p:nvSpPr>
        <p:spPr>
          <a:xfrm>
            <a:off x="669930" y="1296000"/>
            <a:ext cx="5283242" cy="50400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6238925" y="1296000"/>
            <a:ext cx="5283242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1600" spcFirstLastPara="1" rIns="82550" wrap="square" tIns="0">
            <a:normAutofit/>
          </a:bodyPr>
          <a:lstStyle>
            <a:lvl1pPr indent="-3302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669882" y="432000"/>
            <a:ext cx="10852237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101600" spcFirstLastPara="1" rIns="76200" wrap="square" tIns="3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 rot="5400000">
            <a:off x="8352174" y="3171470"/>
            <a:ext cx="5388907" cy="950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101600" spcFirstLastPara="1" rIns="76200" wrap="square" tIns="381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 rot="5400000">
            <a:off x="2889522" y="-1267097"/>
            <a:ext cx="5388907" cy="9828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1600" spcFirstLastPara="1" rIns="82550" wrap="square" tIns="0">
            <a:norm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302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3pPr>
            <a:lvl4pPr indent="-3302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4pPr>
            <a:lvl5pPr indent="-3302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69882" y="432000"/>
            <a:ext cx="10852237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101600" spcFirstLastPara="1" rIns="76200" wrap="square" tIns="381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1600" spcFirstLastPara="1" rIns="82550" wrap="square" tIns="0">
            <a:normAutofit/>
          </a:bodyPr>
          <a:lstStyle>
            <a:lvl1pPr indent="-330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johnwang21/CMPE-258-GA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5.jp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8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6096000" y="0"/>
            <a:ext cx="59886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</a:rPr>
              <a:t>Generative Adversarial Networks: GANs</a:t>
            </a:r>
            <a:endParaRPr b="1" sz="36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300">
                <a:solidFill>
                  <a:srgbClr val="FFFFFF"/>
                </a:solidFill>
              </a:rPr>
              <a:t>Cartoon Avatar Generator</a:t>
            </a:r>
            <a:endParaRPr b="1" sz="2300">
              <a:solidFill>
                <a:srgbClr val="FFFFFF"/>
              </a:solidFill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13875" y="5331000"/>
            <a:ext cx="8141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John Wang 8845 john.wang@sjsu.edu MSAI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Jack Zhu 8128 jiali.zhu@sjsu.edu MSAI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Amy Phan 4572 amylan-anh.phan@sjsu.edu MSSE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David Archer 0770 guosheng.zhang@sjsu.edu MSAI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2692700" y="339600"/>
            <a:ext cx="206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Discriminator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8924750" y="2006650"/>
            <a:ext cx="206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Generator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/>
        </p:nvSpPr>
        <p:spPr>
          <a:xfrm>
            <a:off x="363513" y="346392"/>
            <a:ext cx="438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77D9"/>
                </a:solidFill>
                <a:latin typeface="Arial"/>
                <a:ea typeface="Arial"/>
                <a:cs typeface="Arial"/>
                <a:sym typeface="Arial"/>
              </a:rPr>
              <a:t>Cartooni</a:t>
            </a:r>
            <a:r>
              <a:rPr b="1" lang="en-US" sz="2800">
                <a:solidFill>
                  <a:srgbClr val="0077D9"/>
                </a:solidFill>
              </a:rPr>
              <a:t>zer</a:t>
            </a:r>
            <a:endParaRPr b="1" i="0" sz="2800" u="none" cap="none" strike="noStrike">
              <a:solidFill>
                <a:srgbClr val="0077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2171125" y="1088999"/>
            <a:ext cx="7920000" cy="4680000"/>
          </a:xfrm>
          <a:prstGeom prst="roundRect">
            <a:avLst>
              <a:gd fmla="val 16667" name="adj"/>
            </a:avLst>
          </a:prstGeom>
          <a:solidFill>
            <a:schemeClr val="lt2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8319"/>
            <a:ext cx="12191999" cy="4061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/>
        </p:nvSpPr>
        <p:spPr>
          <a:xfrm>
            <a:off x="363513" y="346392"/>
            <a:ext cx="438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0077D9"/>
                </a:solidFill>
              </a:rPr>
              <a:t>Restorer</a:t>
            </a:r>
            <a:endParaRPr b="1" i="0" sz="2800" u="none" cap="none" strike="noStrike">
              <a:solidFill>
                <a:srgbClr val="0077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3"/>
          <p:cNvSpPr/>
          <p:nvPr/>
        </p:nvSpPr>
        <p:spPr>
          <a:xfrm>
            <a:off x="2171125" y="1088999"/>
            <a:ext cx="7920000" cy="4680000"/>
          </a:xfrm>
          <a:prstGeom prst="roundRect">
            <a:avLst>
              <a:gd fmla="val 16667" name="adj"/>
            </a:avLst>
          </a:prstGeom>
          <a:solidFill>
            <a:schemeClr val="lt2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6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600">
              <a:solidFill>
                <a:srgbClr val="3F3F3F"/>
              </a:solidFill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990600"/>
            <a:ext cx="9753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ctrTitle"/>
          </p:nvPr>
        </p:nvSpPr>
        <p:spPr>
          <a:xfrm>
            <a:off x="734882" y="267606"/>
            <a:ext cx="10852200" cy="899100"/>
          </a:xfrm>
          <a:prstGeom prst="rect">
            <a:avLst/>
          </a:prstGeom>
        </p:spPr>
        <p:txBody>
          <a:bodyPr anchorCtr="0" anchor="t" bIns="38100" lIns="101600" spcFirstLastPara="1" rIns="25400" wrap="square" tIns="38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References:</a:t>
            </a:r>
            <a:endParaRPr/>
          </a:p>
        </p:txBody>
      </p:sp>
      <p:sp>
        <p:nvSpPr>
          <p:cNvPr id="206" name="Google Shape;206;p24"/>
          <p:cNvSpPr txBox="1"/>
          <p:nvPr>
            <p:ph idx="1" type="subTitle"/>
          </p:nvPr>
        </p:nvSpPr>
        <p:spPr>
          <a:xfrm>
            <a:off x="617875" y="1833099"/>
            <a:ext cx="10852200" cy="4849500"/>
          </a:xfrm>
          <a:prstGeom prst="rect">
            <a:avLst/>
          </a:prstGeom>
        </p:spPr>
        <p:txBody>
          <a:bodyPr anchorCtr="0" anchor="t" bIns="38100" lIns="101600" spcFirstLastPara="1" rIns="76200" wrap="square" tIns="381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Ian J. Goodfellow, Generative Adversarial Networks, https://arxiv.org/abs/1406.2661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Tensorflow Team, DCGANs tutorial, https://www.tensorflow.org/tutorials/generative/dcgan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Nagesh Singh Chauhan, Noise GANs example, https://www.kaggle.com/code/nageshsingh/generate-realistic-human-face-using-gan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Sayak, DCGANs example, https://www.kaggle.com/code/sayakdasgupta/fake-faces-with-dcgans/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Himanshu Nayal, DCGANs example,https://www.kaggle.com/code/himanshunayal/human-face-generation-dcgans/notebook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Alec Radford, Unsupervised Representation Learning with Deep Convolutional Generative Adversarial Networks, https://arxiv.org/abs/1511.06434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Tero Karras, A Style-Based Generator Architecture for Generative Adversarial Networks, https://arxiv.org/abs/1812.04948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Soon-Yau Cheong, StyleGANs tutorial, https://keras.io/examples/generative/stylegan/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Xintao Wang, Towards Real-World Blind Face Restoration with Generative Facial Prior, https://arxiv.org/pdf/2101.04061v2.pdf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Vladimir Bok, GANs in Action, https://www.manning.com/books/gans-in-action</a:t>
            </a:r>
            <a:endParaRPr sz="3000"/>
          </a:p>
        </p:txBody>
      </p:sp>
      <p:sp>
        <p:nvSpPr>
          <p:cNvPr id="207" name="Google Shape;207;p24"/>
          <p:cNvSpPr txBox="1"/>
          <p:nvPr/>
        </p:nvSpPr>
        <p:spPr>
          <a:xfrm>
            <a:off x="858075" y="1299800"/>
            <a:ext cx="734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Github: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https://github.com/johnwang21/CMPE-258-GAN</a:t>
            </a:r>
            <a:r>
              <a:rPr lang="en-US" sz="2000"/>
              <a:t> 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363503" y="346400"/>
            <a:ext cx="352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77D9"/>
                </a:solidFill>
                <a:latin typeface="Arial"/>
                <a:ea typeface="Arial"/>
                <a:cs typeface="Arial"/>
                <a:sym typeface="Arial"/>
              </a:rPr>
              <a:t>Architecture of Gan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2171125" y="1088999"/>
            <a:ext cx="7920000" cy="4680000"/>
          </a:xfrm>
          <a:prstGeom prst="roundRect">
            <a:avLst>
              <a:gd fmla="val 16667" name="adj"/>
            </a:avLst>
          </a:prstGeom>
          <a:solidFill>
            <a:schemeClr val="lt2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4989825" y="1479600"/>
            <a:ext cx="1819800" cy="12237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14"/>
          <p:cNvCxnSpPr/>
          <p:nvPr/>
        </p:nvCxnSpPr>
        <p:spPr>
          <a:xfrm flipH="1" rot="10800000">
            <a:off x="3702450" y="2070200"/>
            <a:ext cx="1049100" cy="31800"/>
          </a:xfrm>
          <a:prstGeom prst="straightConnector1">
            <a:avLst/>
          </a:prstGeom>
          <a:noFill/>
          <a:ln cap="flat" cmpd="sng" w="9525">
            <a:solidFill>
              <a:srgbClr val="0077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4"/>
          <p:cNvSpPr txBox="1"/>
          <p:nvPr/>
        </p:nvSpPr>
        <p:spPr>
          <a:xfrm>
            <a:off x="5148750" y="1871550"/>
            <a:ext cx="1494000" cy="400200"/>
          </a:xfrm>
          <a:prstGeom prst="rect">
            <a:avLst/>
          </a:prstGeom>
          <a:solidFill>
            <a:srgbClr val="FBD402"/>
          </a:solidFill>
          <a:ln cap="flat" cmpd="sng" w="9525">
            <a:solidFill>
              <a:srgbClr val="FBD4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Generator</a:t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4985850" y="3992150"/>
            <a:ext cx="1819800" cy="12237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5148750" y="4403900"/>
            <a:ext cx="1494000" cy="400200"/>
          </a:xfrm>
          <a:prstGeom prst="rect">
            <a:avLst/>
          </a:prstGeom>
          <a:solidFill>
            <a:srgbClr val="FBD402"/>
          </a:solidFill>
          <a:ln cap="flat" cmpd="sng" w="9525">
            <a:solidFill>
              <a:srgbClr val="FBD4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r>
              <a:rPr lang="en-US"/>
              <a:t>iscriminator </a:t>
            </a:r>
            <a:endParaRPr/>
          </a:p>
        </p:txBody>
      </p:sp>
      <p:cxnSp>
        <p:nvCxnSpPr>
          <p:cNvPr id="102" name="Google Shape;102;p14"/>
          <p:cNvCxnSpPr/>
          <p:nvPr/>
        </p:nvCxnSpPr>
        <p:spPr>
          <a:xfrm>
            <a:off x="5840100" y="2864900"/>
            <a:ext cx="24000" cy="874200"/>
          </a:xfrm>
          <a:prstGeom prst="straightConnector1">
            <a:avLst/>
          </a:prstGeom>
          <a:noFill/>
          <a:ln cap="flat" cmpd="sng" w="9525">
            <a:solidFill>
              <a:srgbClr val="0077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" name="Google Shape;103;p14"/>
          <p:cNvSpPr txBox="1"/>
          <p:nvPr/>
        </p:nvSpPr>
        <p:spPr>
          <a:xfrm>
            <a:off x="7832950" y="5368800"/>
            <a:ext cx="27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Image 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3474600" y="717625"/>
            <a:ext cx="511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BD402"/>
                </a:solidFill>
              </a:rPr>
              <a:t>Unsupervised</a:t>
            </a:r>
            <a:r>
              <a:rPr lang="en-US" sz="1900">
                <a:solidFill>
                  <a:srgbClr val="FBD402"/>
                </a:solidFill>
              </a:rPr>
              <a:t> Learning</a:t>
            </a:r>
            <a:endParaRPr sz="1900">
              <a:solidFill>
                <a:srgbClr val="FBD402"/>
              </a:solidFill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8553100" y="3768163"/>
            <a:ext cx="866100" cy="83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8705500" y="3920563"/>
            <a:ext cx="866100" cy="83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8857900" y="4072963"/>
            <a:ext cx="866100" cy="83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8497475" y="5039638"/>
            <a:ext cx="12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128x128x3</a:t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2432350" y="1479600"/>
            <a:ext cx="866100" cy="83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2584750" y="1632000"/>
            <a:ext cx="866100" cy="83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2737150" y="1784400"/>
            <a:ext cx="866100" cy="83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2376725" y="2751075"/>
            <a:ext cx="12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128x128x3</a:t>
            </a:r>
            <a:endParaRPr/>
          </a:p>
        </p:txBody>
      </p:sp>
      <p:cxnSp>
        <p:nvCxnSpPr>
          <p:cNvPr id="113" name="Google Shape;113;p14"/>
          <p:cNvCxnSpPr/>
          <p:nvPr/>
        </p:nvCxnSpPr>
        <p:spPr>
          <a:xfrm flipH="1">
            <a:off x="7211550" y="4428075"/>
            <a:ext cx="1128300" cy="29100"/>
          </a:xfrm>
          <a:prstGeom prst="straightConnector1">
            <a:avLst/>
          </a:prstGeom>
          <a:noFill/>
          <a:ln cap="flat" cmpd="sng" w="9525">
            <a:solidFill>
              <a:srgbClr val="0077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4"/>
          <p:cNvSpPr txBox="1"/>
          <p:nvPr/>
        </p:nvSpPr>
        <p:spPr>
          <a:xfrm>
            <a:off x="5911475" y="3137725"/>
            <a:ext cx="27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r>
              <a:rPr lang="en-US"/>
              <a:t>enerated</a:t>
            </a:r>
            <a:r>
              <a:rPr lang="en-US"/>
              <a:t> I</a:t>
            </a:r>
            <a:r>
              <a:rPr lang="en-US"/>
              <a:t>mage 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4765950" y="5370500"/>
            <a:ext cx="22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Compare the two images</a:t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2468825" y="3087000"/>
            <a:ext cx="12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Noise Image</a:t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7159475" y="1515975"/>
            <a:ext cx="2668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Dense/Conv2d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B</a:t>
            </a:r>
            <a:r>
              <a:rPr lang="en-US"/>
              <a:t>atchnormalization</a:t>
            </a:r>
            <a:r>
              <a:rPr lang="en-US"/>
              <a:t>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LeakyReLU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 is Image</a:t>
            </a:r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224500" y="4080650"/>
            <a:ext cx="2668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Conv2d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LeakyReLU Layer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Dropout Layer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Flatten Layer for T/F Output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/>
        </p:nvSpPr>
        <p:spPr>
          <a:xfrm>
            <a:off x="688720" y="400268"/>
            <a:ext cx="5246413" cy="531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77D9"/>
                </a:solidFill>
                <a:latin typeface="Arial"/>
                <a:ea typeface="Arial"/>
                <a:cs typeface="Arial"/>
                <a:sym typeface="Arial"/>
              </a:rPr>
              <a:t>Discriminator And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0077D9"/>
                </a:solidFill>
                <a:latin typeface="Arial"/>
                <a:ea typeface="Arial"/>
                <a:cs typeface="Arial"/>
                <a:sym typeface="Arial"/>
              </a:rPr>
              <a:t>Generator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688725" y="1089000"/>
            <a:ext cx="5246400" cy="4680000"/>
          </a:xfrm>
          <a:prstGeom prst="roundRect">
            <a:avLst>
              <a:gd fmla="val 16667" name="adj"/>
            </a:avLst>
          </a:prstGeom>
          <a:solidFill>
            <a:schemeClr val="lt2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Generator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Learns to create realistic fake images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Takes in a vector of random numbers and g</a:t>
            </a:r>
            <a:r>
              <a:rPr lang="en-US" sz="1800">
                <a:solidFill>
                  <a:schemeClr val="dk1"/>
                </a:solidFill>
              </a:rPr>
              <a:t>enerates</a:t>
            </a:r>
            <a:r>
              <a:rPr lang="en-US" sz="1800">
                <a:solidFill>
                  <a:schemeClr val="dk1"/>
                </a:solidFill>
              </a:rPr>
              <a:t> new data instances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Discriminator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Takes in real and fake images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Determines whether the images generated by the generator is real or fake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Over time, the loss of the generator decreases and the loss of the discriminator increases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626" y="852725"/>
            <a:ext cx="5246400" cy="5152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/>
        </p:nvSpPr>
        <p:spPr>
          <a:xfrm>
            <a:off x="450537" y="493643"/>
            <a:ext cx="37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77D9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endParaRPr b="1" i="0" sz="2800" u="none" cap="none" strike="noStrike">
              <a:solidFill>
                <a:srgbClr val="0077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950" y="493638"/>
            <a:ext cx="6805625" cy="14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00" y="1989950"/>
            <a:ext cx="5848350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9625" y="5696800"/>
            <a:ext cx="8003650" cy="7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/>
        </p:nvSpPr>
        <p:spPr>
          <a:xfrm>
            <a:off x="5154953" y="62550"/>
            <a:ext cx="670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Binary Cross Entropy (0-1)</a:t>
            </a:r>
            <a:endParaRPr sz="1600"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5675" y="2155388"/>
            <a:ext cx="526732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8750" y="3897425"/>
            <a:ext cx="6333375" cy="11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8748" y="3974175"/>
            <a:ext cx="6333375" cy="976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/>
        </p:nvSpPr>
        <p:spPr>
          <a:xfrm>
            <a:off x="363513" y="346392"/>
            <a:ext cx="4379937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77D9"/>
                </a:solidFill>
                <a:latin typeface="Arial"/>
                <a:ea typeface="Arial"/>
                <a:cs typeface="Arial"/>
                <a:sym typeface="Arial"/>
              </a:rPr>
              <a:t>Cartooni</a:t>
            </a:r>
            <a:r>
              <a:rPr b="1" lang="en-US" sz="2800">
                <a:solidFill>
                  <a:srgbClr val="0077D9"/>
                </a:solidFill>
              </a:rPr>
              <a:t>zer &amp; Restorer</a:t>
            </a:r>
            <a:endParaRPr b="1" i="0" sz="2800" u="none" cap="none" strike="noStrike">
              <a:solidFill>
                <a:srgbClr val="0077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2171125" y="1088999"/>
            <a:ext cx="7920000" cy="4680000"/>
          </a:xfrm>
          <a:prstGeom prst="roundRect">
            <a:avLst>
              <a:gd fmla="val 16667" name="adj"/>
            </a:avLst>
          </a:prstGeom>
          <a:solidFill>
            <a:schemeClr val="lt2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>
                <a:solidFill>
                  <a:srgbClr val="3F3F3F"/>
                </a:solidFill>
              </a:rPr>
              <a:t>For generating a cartoonized face, we could use a GAN with neural network. </a:t>
            </a:r>
            <a:endParaRPr sz="22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2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>
                <a:solidFill>
                  <a:srgbClr val="3F3F3F"/>
                </a:solidFill>
              </a:rPr>
              <a:t>But also we can simply use some functions in </a:t>
            </a:r>
            <a:r>
              <a:rPr lang="en-US" sz="2200">
                <a:solidFill>
                  <a:srgbClr val="3F3F3F"/>
                </a:solidFill>
              </a:rPr>
              <a:t>OpenCV</a:t>
            </a:r>
            <a:r>
              <a:rPr lang="en-US" sz="2200">
                <a:solidFill>
                  <a:srgbClr val="3F3F3F"/>
                </a:solidFill>
              </a:rPr>
              <a:t>: </a:t>
            </a:r>
            <a:endParaRPr sz="22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2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200">
                <a:solidFill>
                  <a:srgbClr val="3F3F3F"/>
                </a:solidFill>
              </a:rPr>
              <a:t>bilateralFilter()</a:t>
            </a:r>
            <a:endParaRPr sz="22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>
                <a:solidFill>
                  <a:srgbClr val="3F3F3F"/>
                </a:solidFill>
              </a:rPr>
              <a:t>drawContours()</a:t>
            </a:r>
            <a:endParaRPr sz="22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2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>
                <a:solidFill>
                  <a:srgbClr val="3F3F3F"/>
                </a:solidFill>
              </a:rPr>
              <a:t>and </a:t>
            </a:r>
            <a:endParaRPr sz="22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>
                <a:solidFill>
                  <a:srgbClr val="3F3F3F"/>
                </a:solidFill>
              </a:rPr>
              <a:t>clusterize the colors in the original image.</a:t>
            </a:r>
            <a:endParaRPr sz="22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2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>
                <a:solidFill>
                  <a:srgbClr val="3F3F3F"/>
                </a:solidFill>
              </a:rPr>
              <a:t>These can be handled by a single cartoonizer.py file</a:t>
            </a:r>
            <a:endParaRPr sz="19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/>
        </p:nvSpPr>
        <p:spPr>
          <a:xfrm>
            <a:off x="363513" y="346392"/>
            <a:ext cx="438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77D9"/>
                </a:solidFill>
                <a:latin typeface="Arial"/>
                <a:ea typeface="Arial"/>
                <a:cs typeface="Arial"/>
                <a:sym typeface="Arial"/>
              </a:rPr>
              <a:t>Cartooni</a:t>
            </a:r>
            <a:r>
              <a:rPr b="1" lang="en-US" sz="2800">
                <a:solidFill>
                  <a:srgbClr val="0077D9"/>
                </a:solidFill>
              </a:rPr>
              <a:t>zer &amp; Restorer</a:t>
            </a:r>
            <a:endParaRPr b="1" i="0" sz="2800" u="none" cap="none" strike="noStrike">
              <a:solidFill>
                <a:srgbClr val="0077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2171125" y="1088999"/>
            <a:ext cx="7920000" cy="4680000"/>
          </a:xfrm>
          <a:prstGeom prst="roundRect">
            <a:avLst>
              <a:gd fmla="val 16667" name="adj"/>
            </a:avLst>
          </a:prstGeom>
          <a:solidFill>
            <a:schemeClr val="lt2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600">
                <a:solidFill>
                  <a:srgbClr val="3F3F3F"/>
                </a:solidFill>
              </a:rPr>
              <a:t>For generating a restored face from an old or </a:t>
            </a:r>
            <a:r>
              <a:rPr lang="en-US" sz="2600">
                <a:solidFill>
                  <a:srgbClr val="3F3F3F"/>
                </a:solidFill>
              </a:rPr>
              <a:t>damaged</a:t>
            </a:r>
            <a:r>
              <a:rPr lang="en-US" sz="2600">
                <a:solidFill>
                  <a:srgbClr val="3F3F3F"/>
                </a:solidFill>
              </a:rPr>
              <a:t> photo,</a:t>
            </a:r>
            <a:endParaRPr sz="26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600">
                <a:solidFill>
                  <a:srgbClr val="3F3F3F"/>
                </a:solidFill>
              </a:rPr>
              <a:t>We can use another GAN, GFP_GAN </a:t>
            </a:r>
            <a:endParaRPr sz="26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600">
                <a:solidFill>
                  <a:srgbClr val="3F3F3F"/>
                </a:solidFill>
              </a:rPr>
              <a:t>which is based on BasicSR</a:t>
            </a:r>
            <a:endParaRPr sz="26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600">
                <a:solidFill>
                  <a:srgbClr val="3F3F3F"/>
                </a:solidFill>
              </a:rPr>
              <a:t>and dedicated for face restoration.</a:t>
            </a:r>
            <a:endParaRPr sz="26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6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600">
                <a:solidFill>
                  <a:srgbClr val="3F3F3F"/>
                </a:solidFill>
              </a:rPr>
              <a:t>We simplified the app as a single restorer.py file with a pretrained model</a:t>
            </a:r>
            <a:endParaRPr sz="26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/>
        </p:nvSpPr>
        <p:spPr>
          <a:xfrm>
            <a:off x="363513" y="346219"/>
            <a:ext cx="438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0077D9"/>
                </a:solidFill>
              </a:rPr>
              <a:t>DCGANs</a:t>
            </a:r>
            <a:endParaRPr b="1" i="0" sz="2800" u="none" cap="none" strike="noStrike">
              <a:solidFill>
                <a:srgbClr val="0077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2171125" y="1088999"/>
            <a:ext cx="7920000" cy="4680000"/>
          </a:xfrm>
          <a:prstGeom prst="roundRect">
            <a:avLst>
              <a:gd fmla="val 16667" name="adj"/>
            </a:avLst>
          </a:prstGeom>
          <a:solidFill>
            <a:schemeClr val="lt2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6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6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600">
              <a:solidFill>
                <a:srgbClr val="3F3F3F"/>
              </a:solidFill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913" y="1519282"/>
            <a:ext cx="4048175" cy="38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/>
        </p:nvSpPr>
        <p:spPr>
          <a:xfrm>
            <a:off x="-12" y="-6"/>
            <a:ext cx="438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0077D9"/>
                </a:solidFill>
              </a:rPr>
              <a:t>HomeBrew </a:t>
            </a:r>
            <a:r>
              <a:rPr b="1" i="0" lang="en-US" sz="2800" u="none" cap="none" strike="noStrike">
                <a:solidFill>
                  <a:srgbClr val="0077D9"/>
                </a:solidFill>
                <a:latin typeface="Arial"/>
                <a:ea typeface="Arial"/>
                <a:cs typeface="Arial"/>
                <a:sym typeface="Arial"/>
              </a:rPr>
              <a:t>GANs</a:t>
            </a:r>
            <a:endParaRPr b="1" i="0" sz="2800" u="none" cap="none" strike="noStrike">
              <a:solidFill>
                <a:srgbClr val="0077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00" y="1505578"/>
            <a:ext cx="363855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495" y="4172575"/>
            <a:ext cx="36385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/>
        </p:nvSpPr>
        <p:spPr>
          <a:xfrm>
            <a:off x="215575" y="598738"/>
            <a:ext cx="363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Model Collapse 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(Strong discriminator)</a:t>
            </a:r>
            <a:endParaRPr sz="2100"/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4245" y="1505563"/>
            <a:ext cx="363855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4233" y="4206200"/>
            <a:ext cx="36385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/>
        </p:nvSpPr>
        <p:spPr>
          <a:xfrm>
            <a:off x="4401175" y="598738"/>
            <a:ext cx="340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Parasitic</a:t>
            </a:r>
            <a:r>
              <a:rPr lang="en-US" sz="2100"/>
              <a:t> Cycling (Strong Generator)</a:t>
            </a:r>
            <a:endParaRPr sz="2100"/>
          </a:p>
        </p:txBody>
      </p:sp>
      <p:sp>
        <p:nvSpPr>
          <p:cNvPr id="174" name="Google Shape;174;p20"/>
          <p:cNvSpPr txBox="1"/>
          <p:nvPr/>
        </p:nvSpPr>
        <p:spPr>
          <a:xfrm>
            <a:off x="8356375" y="772025"/>
            <a:ext cx="340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Results Differ by Run - Some Golden Runs</a:t>
            </a:r>
            <a:endParaRPr sz="2100"/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7170" y="1755725"/>
            <a:ext cx="3862430" cy="188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52975" y="3641400"/>
            <a:ext cx="4139025" cy="3033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/>
        </p:nvSpPr>
        <p:spPr>
          <a:xfrm>
            <a:off x="363513" y="346219"/>
            <a:ext cx="438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77D9"/>
                </a:solidFill>
                <a:latin typeface="Arial"/>
                <a:ea typeface="Arial"/>
                <a:cs typeface="Arial"/>
                <a:sym typeface="Arial"/>
              </a:rPr>
              <a:t>StyleGAN</a:t>
            </a:r>
            <a:endParaRPr b="1" i="0" sz="2800" u="none" cap="none" strike="noStrike">
              <a:solidFill>
                <a:srgbClr val="0077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675" y="1088999"/>
            <a:ext cx="5438651" cy="532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